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CFE05-0DA4-4919-8E20-98CA254F5603}" v="1" dt="2022-11-04T15:13:20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3842" autoAdjust="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01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495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275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662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18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467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865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317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655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98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9E82-CE88-4AD7-A168-E4934F24279D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33D6-8C15-45CF-81CE-5DC77C4D61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243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Speakers-Material-ICIMCIS-202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record-a-slide-show-with-narration-and-slide-timings-0b9502c6-5f6c-40ae-b1e7-e47d8741161c" TargetMode="External"/><Relationship Id="rId2" Type="http://schemas.openxmlformats.org/officeDocument/2006/relationships/hyperlink" Target="https://www.youtube.com/watch?v=yA7NTQ-dp1c&amp;pbjreload=1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147A89-7B8D-4F38-B4DD-D52013A36DC0}"/>
              </a:ext>
            </a:extLst>
          </p:cNvPr>
          <p:cNvSpPr txBox="1">
            <a:spLocks/>
          </p:cNvSpPr>
          <p:nvPr/>
        </p:nvSpPr>
        <p:spPr>
          <a:xfrm>
            <a:off x="636608" y="1815011"/>
            <a:ext cx="1071719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Presentation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5CDA6-C4B5-43B9-BA17-6C4C023D86F8}"/>
              </a:ext>
            </a:extLst>
          </p:cNvPr>
          <p:cNvSpPr txBox="1">
            <a:spLocks/>
          </p:cNvSpPr>
          <p:nvPr/>
        </p:nvSpPr>
        <p:spPr>
          <a:xfrm>
            <a:off x="838200" y="3067124"/>
            <a:ext cx="105156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ts val="3200"/>
            </a:pPr>
            <a:endParaRPr lang="en-US" sz="2000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FF0000"/>
              </a:buClr>
              <a:buSzPts val="3200"/>
            </a:pPr>
            <a:r>
              <a:rPr lang="en-US" sz="2000" b="1" u="sng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Authors’ Name </a:t>
            </a:r>
            <a:r>
              <a:rPr lang="en-US" sz="20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(underline and bold presenter’s name)</a:t>
            </a:r>
            <a:br>
              <a:rPr lang="en-US" sz="20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Affiliation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Google Shape;121;p1">
            <a:extLst>
              <a:ext uri="{FF2B5EF4-FFF2-40B4-BE49-F238E27FC236}">
                <a16:creationId xmlns:a16="http://schemas.microsoft.com/office/drawing/2014/main" id="{108884A7-9C60-4166-930B-77E3D58ED01F}"/>
              </a:ext>
            </a:extLst>
          </p:cNvPr>
          <p:cNvSpPr txBox="1">
            <a:spLocks/>
          </p:cNvSpPr>
          <p:nvPr/>
        </p:nvSpPr>
        <p:spPr>
          <a:xfrm>
            <a:off x="1421462" y="6037943"/>
            <a:ext cx="1858767" cy="8200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SzPts val="1500"/>
              <a:buFont typeface="Arial" panose="020B0604020202020204" pitchFamily="34" charset="0"/>
              <a:buNone/>
            </a:pPr>
            <a:endParaRPr lang="en-US" sz="1500" i="1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SzPts val="1500"/>
              <a:buFont typeface="Arial" panose="020B0604020202020204" pitchFamily="34" charset="0"/>
              <a:buNone/>
            </a:pP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IF YOU WISH TO SHOW AFFILIATION LOGOS,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70000"/>
              </a:lnSpc>
              <a:spcBef>
                <a:spcPts val="1400"/>
              </a:spcBef>
              <a:buSzPts val="1500"/>
              <a:buFont typeface="Arial" panose="020B0604020202020204" pitchFamily="34" charset="0"/>
              <a:buNone/>
            </a:pP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PUT THEM ONLY HERE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500"/>
              <a:buFont typeface="Arial" panose="020B0604020202020204" pitchFamily="34" charset="0"/>
              <a:buNone/>
            </a:pPr>
            <a:endParaRPr lang="en-US" sz="1500" i="1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9;p2">
            <a:extLst>
              <a:ext uri="{FF2B5EF4-FFF2-40B4-BE49-F238E27FC236}">
                <a16:creationId xmlns:a16="http://schemas.microsoft.com/office/drawing/2014/main" id="{D2FD8141-9A29-41AE-8691-AC78C349B0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>
                <a:solidFill>
                  <a:schemeClr val="tx1"/>
                </a:solidFill>
              </a:rPr>
              <a:t>PAPER ID, SPEAKER NAME, SHORT PAPER TITLE</a:t>
            </a:r>
          </a:p>
        </p:txBody>
      </p:sp>
    </p:spTree>
    <p:extLst>
      <p:ext uri="{BB962C8B-B14F-4D97-AF65-F5344CB8AC3E}">
        <p14:creationId xmlns:p14="http://schemas.microsoft.com/office/powerpoint/2010/main" val="42180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6"/>
    </mc:Choice>
    <mc:Fallback xmlns="">
      <p:transition spd="slow" advTm="73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C82EE9-53C7-4DF4-8855-051C48476C9A}"/>
              </a:ext>
            </a:extLst>
          </p:cNvPr>
          <p:cNvSpPr txBox="1">
            <a:spLocks/>
          </p:cNvSpPr>
          <p:nvPr/>
        </p:nvSpPr>
        <p:spPr>
          <a:xfrm>
            <a:off x="4591617" y="1407159"/>
            <a:ext cx="8976586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F98C2F-18CE-401B-9DAD-EB77D7DBE84B}"/>
              </a:ext>
            </a:extLst>
          </p:cNvPr>
          <p:cNvSpPr txBox="1">
            <a:spLocks/>
          </p:cNvSpPr>
          <p:nvPr/>
        </p:nvSpPr>
        <p:spPr>
          <a:xfrm>
            <a:off x="838200" y="2688046"/>
            <a:ext cx="10515600" cy="510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ts val="2800"/>
            </a:pPr>
            <a:r>
              <a:rPr lang="en-US" dirty="0">
                <a:solidFill>
                  <a:schemeClr val="dk1"/>
                </a:solidFill>
              </a:rPr>
              <a:t>It is better to use high contrast colors on Texts, Figures and Graphics and white background is preferred </a:t>
            </a:r>
          </a:p>
          <a:p>
            <a:pPr algn="just">
              <a:spcBef>
                <a:spcPts val="0"/>
              </a:spcBef>
              <a:buSzPts val="2800"/>
            </a:pPr>
            <a:r>
              <a:rPr lang="en-US" dirty="0">
                <a:solidFill>
                  <a:schemeClr val="dk1"/>
                </a:solidFill>
              </a:rPr>
              <a:t>Please try to limit number of slides and keep them as simple as possible</a:t>
            </a:r>
          </a:p>
          <a:p>
            <a:pPr algn="just">
              <a:spcBef>
                <a:spcPts val="1400"/>
              </a:spcBef>
              <a:buSzPts val="2800"/>
            </a:pPr>
            <a:r>
              <a:rPr lang="en-US" dirty="0">
                <a:solidFill>
                  <a:schemeClr val="dk1"/>
                </a:solidFill>
              </a:rPr>
              <a:t>We request you to use larger font size: ~28 for inside the slide and ~44 for the slide title</a:t>
            </a:r>
          </a:p>
          <a:p>
            <a:pPr algn="just">
              <a:spcBef>
                <a:spcPts val="1400"/>
              </a:spcBef>
              <a:buSzPts val="2800"/>
            </a:pPr>
            <a:r>
              <a:rPr lang="en-US" dirty="0">
                <a:solidFill>
                  <a:schemeClr val="dk1"/>
                </a:solidFill>
              </a:rPr>
              <a:t>Present the highlights, you may use bullets, not the detail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7" name="Google Shape;129;p2">
            <a:extLst>
              <a:ext uri="{FF2B5EF4-FFF2-40B4-BE49-F238E27FC236}">
                <a16:creationId xmlns:a16="http://schemas.microsoft.com/office/drawing/2014/main" id="{4CD2FABE-2A92-42CC-9EDC-4DDFA7221E6A}"/>
              </a:ext>
            </a:extLst>
          </p:cNvPr>
          <p:cNvSpPr txBox="1">
            <a:spLocks/>
          </p:cNvSpPr>
          <p:nvPr/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PAPER ID, SPEAKER NAME, SHORT PAPER TITLE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5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98C2F-18CE-401B-9DAD-EB77D7DBE84B}"/>
              </a:ext>
            </a:extLst>
          </p:cNvPr>
          <p:cNvSpPr txBox="1">
            <a:spLocks/>
          </p:cNvSpPr>
          <p:nvPr/>
        </p:nvSpPr>
        <p:spPr>
          <a:xfrm>
            <a:off x="838200" y="299720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End of Presentation</a:t>
            </a:r>
          </a:p>
          <a:p>
            <a:r>
              <a:rPr lang="en-US" dirty="0">
                <a:solidFill>
                  <a:srgbClr val="0070C0"/>
                </a:solidFill>
              </a:rPr>
              <a:t>Thank you</a:t>
            </a:r>
          </a:p>
        </p:txBody>
      </p:sp>
      <p:sp>
        <p:nvSpPr>
          <p:cNvPr id="4" name="Google Shape;129;p2">
            <a:extLst>
              <a:ext uri="{FF2B5EF4-FFF2-40B4-BE49-F238E27FC236}">
                <a16:creationId xmlns:a16="http://schemas.microsoft.com/office/drawing/2014/main" id="{B1CFFC78-8B3C-48EA-A9C7-159FF3E64843}"/>
              </a:ext>
            </a:extLst>
          </p:cNvPr>
          <p:cNvSpPr txBox="1">
            <a:spLocks/>
          </p:cNvSpPr>
          <p:nvPr/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PAPER ID, SPEAKER NAME, SHORT PAPER TITLE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7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5C82EE9-53C7-4DF4-8855-051C48476C9A}"/>
              </a:ext>
            </a:extLst>
          </p:cNvPr>
          <p:cNvSpPr txBox="1">
            <a:spLocks/>
          </p:cNvSpPr>
          <p:nvPr/>
        </p:nvSpPr>
        <p:spPr>
          <a:xfrm>
            <a:off x="4688114" y="1322377"/>
            <a:ext cx="9550400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Purpose of this Presentation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F98C2F-18CE-401B-9DAD-EB77D7DBE84B}"/>
              </a:ext>
            </a:extLst>
          </p:cNvPr>
          <p:cNvSpPr txBox="1">
            <a:spLocks/>
          </p:cNvSpPr>
          <p:nvPr/>
        </p:nvSpPr>
        <p:spPr>
          <a:xfrm>
            <a:off x="667657" y="2328852"/>
            <a:ext cx="11117944" cy="3331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algn="just">
              <a:spcBef>
                <a:spcPts val="0"/>
              </a:spcBef>
              <a:buSzPts val="2800"/>
            </a:pPr>
            <a:r>
              <a:rPr lang="en-US" sz="3100" dirty="0">
                <a:solidFill>
                  <a:schemeClr val="dk1"/>
                </a:solidFill>
              </a:rPr>
              <a:t>This presentation contains the template and recommended guidelines for electronic slide preparation for ICIMCIS 2023 that will be held virtually on </a:t>
            </a:r>
            <a:r>
              <a:rPr lang="en-US" sz="3200" b="1" dirty="0">
                <a:solidFill>
                  <a:schemeClr val="dk1"/>
                </a:solidFill>
              </a:rPr>
              <a:t>7</a:t>
            </a:r>
            <a:r>
              <a:rPr lang="en-US" sz="3200" b="1" baseline="30000" dirty="0"/>
              <a:t>th</a:t>
            </a:r>
            <a:r>
              <a:rPr lang="en-US" sz="3200" b="1" dirty="0">
                <a:solidFill>
                  <a:schemeClr val="dk1"/>
                </a:solidFill>
              </a:rPr>
              <a:t>-8</a:t>
            </a:r>
            <a:r>
              <a:rPr lang="en-US" sz="3200" b="1" baseline="30000" dirty="0"/>
              <a:t>th</a:t>
            </a:r>
            <a:r>
              <a:rPr lang="en-US" sz="3200" b="1" dirty="0"/>
              <a:t> November 2023.</a:t>
            </a:r>
            <a:endParaRPr lang="en-US" sz="3100" dirty="0"/>
          </a:p>
          <a:p>
            <a:pPr marL="91440">
              <a:spcBef>
                <a:spcPts val="1400"/>
              </a:spcBef>
              <a:buSzPts val="2800"/>
            </a:pPr>
            <a:endParaRPr lang="en-US" dirty="0">
              <a:solidFill>
                <a:schemeClr val="dk1"/>
              </a:solidFill>
            </a:endParaRPr>
          </a:p>
          <a:p>
            <a:pPr marL="384048" lvl="1" indent="-182880" algn="just">
              <a:spcBef>
                <a:spcPts val="400"/>
              </a:spcBef>
              <a:buSzPts val="2800"/>
              <a:buFont typeface="Arial" panose="020B0604020202020204" pitchFamily="34" charset="0"/>
              <a:buChar char="◦"/>
            </a:pPr>
            <a:r>
              <a:rPr lang="en-US" sz="2800" dirty="0">
                <a:solidFill>
                  <a:schemeClr val="dk1"/>
                </a:solidFill>
              </a:rPr>
              <a:t>This guideline you are reading has presentation compositions, colors and fonts that make it easy to read and understand</a:t>
            </a:r>
          </a:p>
          <a:p>
            <a:pPr marL="384048" lvl="1" indent="-182880" algn="just">
              <a:spcBef>
                <a:spcPts val="400"/>
              </a:spcBef>
              <a:buSzPts val="2800"/>
              <a:buFont typeface="Arial" panose="020B0604020202020204" pitchFamily="34" charset="0"/>
              <a:buChar char="◦"/>
            </a:pPr>
            <a:endParaRPr lang="en-US" dirty="0"/>
          </a:p>
          <a:p>
            <a:pPr marL="384048" lvl="1" indent="-182880" algn="just">
              <a:spcBef>
                <a:spcPts val="600"/>
              </a:spcBef>
              <a:buSzPts val="2800"/>
              <a:buFont typeface="Arial" panose="020B0604020202020204" pitchFamily="34" charset="0"/>
              <a:buChar char="◦"/>
            </a:pPr>
            <a:r>
              <a:rPr lang="en-US" sz="2800" b="1" dirty="0">
                <a:solidFill>
                  <a:schemeClr val="dk1"/>
                </a:solidFill>
              </a:rPr>
              <a:t>The authors may edit this template and replace this slides with author’s presentation</a:t>
            </a:r>
          </a:p>
          <a:p>
            <a:pPr marL="384048" lvl="1" indent="-182880" algn="just">
              <a:spcBef>
                <a:spcPts val="600"/>
              </a:spcBef>
              <a:buSzPts val="2800"/>
              <a:buFont typeface="Arial" panose="020B0604020202020204" pitchFamily="34" charset="0"/>
              <a:buChar char="◦"/>
            </a:pPr>
            <a:endParaRPr lang="en-US" sz="2800" b="1" dirty="0">
              <a:solidFill>
                <a:schemeClr val="dk1"/>
              </a:solidFill>
            </a:endParaRPr>
          </a:p>
          <a:p>
            <a:pPr marL="384048" lvl="1" indent="-182880" algn="just">
              <a:spcBef>
                <a:spcPts val="600"/>
              </a:spcBef>
              <a:buSzPts val="2800"/>
              <a:buFont typeface="Arial" panose="020B0604020202020204" pitchFamily="34" charset="0"/>
              <a:buChar char="◦"/>
            </a:pPr>
            <a:r>
              <a:rPr lang="en-US" sz="2800" dirty="0">
                <a:solidFill>
                  <a:schemeClr val="dk1"/>
                </a:solidFill>
              </a:rPr>
              <a:t>This guideline also contains the tutorial for taking pre-recording video to be played in the conference. </a:t>
            </a:r>
          </a:p>
          <a:p>
            <a:pPr marL="384048" lvl="1" indent="-182880">
              <a:spcBef>
                <a:spcPts val="600"/>
              </a:spcBef>
              <a:buSzPts val="2800"/>
              <a:buFont typeface="Arial" panose="020B0604020202020204" pitchFamily="34" charset="0"/>
              <a:buChar char="◦"/>
            </a:pPr>
            <a:endParaRPr lang="en-US" b="1" dirty="0"/>
          </a:p>
          <a:p>
            <a:pPr marL="91440">
              <a:spcBef>
                <a:spcPts val="1600"/>
              </a:spcBef>
              <a:buSzPts val="2000"/>
            </a:pPr>
            <a:endParaRPr lang="en-US" dirty="0"/>
          </a:p>
          <a:p>
            <a:endParaRPr lang="en-US" dirty="0"/>
          </a:p>
        </p:txBody>
      </p:sp>
      <p:sp>
        <p:nvSpPr>
          <p:cNvPr id="5" name="Google Shape;129;p2">
            <a:extLst>
              <a:ext uri="{FF2B5EF4-FFF2-40B4-BE49-F238E27FC236}">
                <a16:creationId xmlns:a16="http://schemas.microsoft.com/office/drawing/2014/main" id="{4EE5EE92-2E57-4730-849D-FAD72406C94E}"/>
              </a:ext>
            </a:extLst>
          </p:cNvPr>
          <p:cNvSpPr txBox="1">
            <a:spLocks/>
          </p:cNvSpPr>
          <p:nvPr/>
        </p:nvSpPr>
        <p:spPr>
          <a:xfrm>
            <a:off x="2713829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PAPER ID, SPEAKER NAME, SHORT PAPER TITLE</a:t>
            </a:r>
          </a:p>
        </p:txBody>
      </p:sp>
    </p:spTree>
    <p:extLst>
      <p:ext uri="{BB962C8B-B14F-4D97-AF65-F5344CB8AC3E}">
        <p14:creationId xmlns:p14="http://schemas.microsoft.com/office/powerpoint/2010/main" val="181710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C82EE9-53C7-4DF4-8855-051C48476C9A}"/>
              </a:ext>
            </a:extLst>
          </p:cNvPr>
          <p:cNvSpPr txBox="1">
            <a:spLocks/>
          </p:cNvSpPr>
          <p:nvPr/>
        </p:nvSpPr>
        <p:spPr>
          <a:xfrm>
            <a:off x="3004569" y="1045210"/>
            <a:ext cx="9550400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Typical Presentation Flow (13 -15 slides)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F98C2F-18CE-401B-9DAD-EB77D7DBE84B}"/>
              </a:ext>
            </a:extLst>
          </p:cNvPr>
          <p:cNvSpPr txBox="1">
            <a:spLocks/>
          </p:cNvSpPr>
          <p:nvPr/>
        </p:nvSpPr>
        <p:spPr>
          <a:xfrm>
            <a:off x="2235202" y="1936931"/>
            <a:ext cx="11306627" cy="4104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070C0"/>
                </a:solidFill>
              </a:rPr>
              <a:t>1 slide: </a:t>
            </a:r>
            <a:r>
              <a:rPr lang="en-US" dirty="0"/>
              <a:t>Title, Authors and Affiliation 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1 slide: </a:t>
            </a:r>
            <a:r>
              <a:rPr lang="en-US" dirty="0"/>
              <a:t>Outline of the Presentation 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2 - 3 slides: </a:t>
            </a:r>
            <a:r>
              <a:rPr lang="en-US" dirty="0"/>
              <a:t>Introduction/Background/Literature/Motivation/</a:t>
            </a:r>
          </a:p>
          <a:p>
            <a:pPr algn="l"/>
            <a:r>
              <a:rPr lang="en-US" dirty="0"/>
              <a:t>Problem statement/ Challenge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4 – 5 slides: </a:t>
            </a:r>
            <a:r>
              <a:rPr lang="en-US" dirty="0"/>
              <a:t>Details of proposed work/ Methodology </a:t>
            </a:r>
          </a:p>
          <a:p>
            <a:pPr algn="l"/>
            <a:r>
              <a:rPr lang="en-US" dirty="0"/>
              <a:t>(Theory/ simulation/ experiment)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3 – 4 slides: </a:t>
            </a:r>
            <a:r>
              <a:rPr lang="en-US" dirty="0"/>
              <a:t>Results/Comparison/Analysis/Recommendation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1 slide: </a:t>
            </a:r>
            <a:r>
              <a:rPr lang="en-US" dirty="0"/>
              <a:t>Conclusion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1 slide: </a:t>
            </a:r>
            <a:r>
              <a:rPr lang="en-US" dirty="0"/>
              <a:t>Thanks, or Q/A slide </a:t>
            </a:r>
          </a:p>
          <a:p>
            <a:pPr algn="l"/>
            <a:r>
              <a:rPr lang="en-US" dirty="0"/>
              <a:t>You may add backup slides, if desired</a:t>
            </a:r>
          </a:p>
          <a:p>
            <a:pPr algn="l"/>
            <a:endParaRPr lang="en-US" dirty="0"/>
          </a:p>
        </p:txBody>
      </p:sp>
      <p:sp>
        <p:nvSpPr>
          <p:cNvPr id="5" name="Google Shape;129;p2">
            <a:extLst>
              <a:ext uri="{FF2B5EF4-FFF2-40B4-BE49-F238E27FC236}">
                <a16:creationId xmlns:a16="http://schemas.microsoft.com/office/drawing/2014/main" id="{129601A3-F732-456B-BDB6-BC97B49F53E6}"/>
              </a:ext>
            </a:extLst>
          </p:cNvPr>
          <p:cNvSpPr txBox="1">
            <a:spLocks/>
          </p:cNvSpPr>
          <p:nvPr/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PAPER ID, SPEAKER NAME, SHORT PAPER TITLE</a:t>
            </a:r>
          </a:p>
        </p:txBody>
      </p:sp>
    </p:spTree>
    <p:extLst>
      <p:ext uri="{BB962C8B-B14F-4D97-AF65-F5344CB8AC3E}">
        <p14:creationId xmlns:p14="http://schemas.microsoft.com/office/powerpoint/2010/main" val="151385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C82EE9-53C7-4DF4-8855-051C48476C9A}"/>
              </a:ext>
            </a:extLst>
          </p:cNvPr>
          <p:cNvSpPr txBox="1">
            <a:spLocks/>
          </p:cNvSpPr>
          <p:nvPr/>
        </p:nvSpPr>
        <p:spPr>
          <a:xfrm>
            <a:off x="8788925" y="1056322"/>
            <a:ext cx="9550400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Contrast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F98C2F-18CE-401B-9DAD-EB77D7DBE84B}"/>
              </a:ext>
            </a:extLst>
          </p:cNvPr>
          <p:cNvSpPr txBox="1">
            <a:spLocks/>
          </p:cNvSpPr>
          <p:nvPr/>
        </p:nvSpPr>
        <p:spPr>
          <a:xfrm>
            <a:off x="838200" y="1757997"/>
            <a:ext cx="10515600" cy="510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800" dirty="0"/>
              <a:t>Please select carefully the font colors for clear visualization.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authors will be better use </a:t>
            </a:r>
            <a:r>
              <a:rPr lang="en-US" b="1" dirty="0"/>
              <a:t>dark color line/text </a:t>
            </a:r>
            <a:r>
              <a:rPr lang="en-US" dirty="0"/>
              <a:t>on a light background (e.g. Black,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on white background) and avoid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, </a:t>
            </a:r>
            <a:r>
              <a:rPr lang="en-US" dirty="0">
                <a:solidFill>
                  <a:srgbClr val="C0C0C0"/>
                </a:solidFill>
              </a:rPr>
              <a:t>grey,</a:t>
            </a:r>
            <a:r>
              <a:rPr lang="en-US" dirty="0"/>
              <a:t> </a:t>
            </a:r>
            <a:r>
              <a:rPr lang="en-US" dirty="0">
                <a:solidFill>
                  <a:srgbClr val="00FFFF"/>
                </a:solidFill>
              </a:rPr>
              <a:t>cyan </a:t>
            </a:r>
            <a:r>
              <a:rPr lang="en-US" dirty="0"/>
              <a:t>or any other low contrast color on white background.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Please avoid slow transition of slide/ graphics/ special effects or annoying transition/sound effects. </a:t>
            </a:r>
          </a:p>
          <a:p>
            <a:endParaRPr lang="en-US" dirty="0"/>
          </a:p>
        </p:txBody>
      </p:sp>
      <p:sp>
        <p:nvSpPr>
          <p:cNvPr id="5" name="Google Shape;129;p2">
            <a:extLst>
              <a:ext uri="{FF2B5EF4-FFF2-40B4-BE49-F238E27FC236}">
                <a16:creationId xmlns:a16="http://schemas.microsoft.com/office/drawing/2014/main" id="{C5A99FB2-0718-47C7-9A49-22A5AE07300F}"/>
              </a:ext>
            </a:extLst>
          </p:cNvPr>
          <p:cNvSpPr txBox="1">
            <a:spLocks/>
          </p:cNvSpPr>
          <p:nvPr/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PAPER ID, SPEAKER NAME, SHORT PAPER TITLE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2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C82EE9-53C7-4DF4-8855-051C48476C9A}"/>
              </a:ext>
            </a:extLst>
          </p:cNvPr>
          <p:cNvSpPr txBox="1">
            <a:spLocks/>
          </p:cNvSpPr>
          <p:nvPr/>
        </p:nvSpPr>
        <p:spPr>
          <a:xfrm>
            <a:off x="5537725" y="1153886"/>
            <a:ext cx="9550400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Recording Narration….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F98C2F-18CE-401B-9DAD-EB77D7DBE84B}"/>
              </a:ext>
            </a:extLst>
          </p:cNvPr>
          <p:cNvSpPr txBox="1">
            <a:spLocks/>
          </p:cNvSpPr>
          <p:nvPr/>
        </p:nvSpPr>
        <p:spPr>
          <a:xfrm>
            <a:off x="159657" y="1987957"/>
            <a:ext cx="12032343" cy="3716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ICIMCIS 2023 is a Hybrid Conference,</a:t>
            </a:r>
          </a:p>
          <a:p>
            <a:pPr algn="just"/>
            <a:r>
              <a:rPr lang="en-US" dirty="0"/>
              <a:t>Every Presentation file should be pre-screened by the TPC and then final version of the presentation will be uploaded. Hence, authors are requested to submit the presentation and pre-recorded video to </a:t>
            </a:r>
            <a:r>
              <a:rPr lang="en-ID" dirty="0">
                <a:hlinkClick r:id="rId2"/>
              </a:rPr>
              <a:t>https://bit.ly/Speakers-Material-ICIMCIS-2023 </a:t>
            </a:r>
            <a:r>
              <a:rPr lang="en-US" dirty="0"/>
              <a:t>no later than </a:t>
            </a:r>
            <a:r>
              <a:rPr lang="en-US" b="1" dirty="0"/>
              <a:t>Nov 1st, 2023.</a:t>
            </a:r>
            <a:endParaRPr lang="en-US" dirty="0"/>
          </a:p>
          <a:p>
            <a:r>
              <a:rPr lang="en-US" dirty="0"/>
              <a:t>The possible ways of recording could be conducted by:</a:t>
            </a:r>
          </a:p>
          <a:p>
            <a:pPr lvl="1"/>
            <a:r>
              <a:rPr lang="en-US" dirty="0"/>
              <a:t>Record Using MS Power Point (Microsoft 365)</a:t>
            </a:r>
          </a:p>
          <a:p>
            <a:pPr lvl="1"/>
            <a:r>
              <a:rPr lang="en-US" dirty="0"/>
              <a:t>Record Using Zoom</a:t>
            </a:r>
          </a:p>
          <a:p>
            <a:pPr lvl="1"/>
            <a:r>
              <a:rPr lang="en-US" dirty="0"/>
              <a:t>Record Using </a:t>
            </a:r>
            <a:r>
              <a:rPr lang="en-US" dirty="0" err="1"/>
              <a:t>Techsmith</a:t>
            </a:r>
            <a:r>
              <a:rPr lang="en-US" dirty="0"/>
              <a:t> Camtasia</a:t>
            </a:r>
          </a:p>
          <a:p>
            <a:pPr lvl="1"/>
            <a:r>
              <a:rPr lang="en-US" dirty="0"/>
              <a:t>Other recorders</a:t>
            </a:r>
          </a:p>
          <a:p>
            <a:r>
              <a:rPr lang="en-US" dirty="0"/>
              <a:t>Pre-recorded video is about </a:t>
            </a:r>
            <a:r>
              <a:rPr lang="en-US" b="1" dirty="0">
                <a:solidFill>
                  <a:srgbClr val="0070C0"/>
                </a:solidFill>
              </a:rPr>
              <a:t>10-15 minutes </a:t>
            </a:r>
            <a:r>
              <a:rPr lang="en-US" dirty="0"/>
              <a:t>video could not longer than </a:t>
            </a:r>
            <a:r>
              <a:rPr lang="en-US" b="1" dirty="0">
                <a:solidFill>
                  <a:srgbClr val="0070C0"/>
                </a:solidFill>
              </a:rPr>
              <a:t>15 minutes.</a:t>
            </a:r>
            <a:endParaRPr lang="en-US" dirty="0"/>
          </a:p>
          <a:p>
            <a:r>
              <a:rPr lang="en-US" dirty="0"/>
              <a:t>You may get help regarding this recording in the next few slides</a:t>
            </a:r>
          </a:p>
          <a:p>
            <a:endParaRPr lang="en-US" dirty="0"/>
          </a:p>
        </p:txBody>
      </p:sp>
      <p:sp>
        <p:nvSpPr>
          <p:cNvPr id="5" name="Google Shape;129;p2">
            <a:extLst>
              <a:ext uri="{FF2B5EF4-FFF2-40B4-BE49-F238E27FC236}">
                <a16:creationId xmlns:a16="http://schemas.microsoft.com/office/drawing/2014/main" id="{F067F50C-8454-40C9-BE4C-C6FAC14F251D}"/>
              </a:ext>
            </a:extLst>
          </p:cNvPr>
          <p:cNvSpPr txBox="1">
            <a:spLocks/>
          </p:cNvSpPr>
          <p:nvPr/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PAPER ID, SPEAKER NAME, SHORT PAPER TITLE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1D6BA-0900-4FD7-B471-71AE1CB6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30" y="1300121"/>
            <a:ext cx="7672571" cy="47647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D530C5-8966-42BD-97F9-6979E3E75B1D}"/>
              </a:ext>
            </a:extLst>
          </p:cNvPr>
          <p:cNvGrpSpPr/>
          <p:nvPr/>
        </p:nvGrpSpPr>
        <p:grpSpPr>
          <a:xfrm>
            <a:off x="2180215" y="1369701"/>
            <a:ext cx="9884857" cy="3100352"/>
            <a:chOff x="2180215" y="1369701"/>
            <a:chExt cx="9884857" cy="3100352"/>
          </a:xfrm>
        </p:grpSpPr>
        <p:cxnSp>
          <p:nvCxnSpPr>
            <p:cNvPr id="7" name="Google Shape;166;p6">
              <a:extLst>
                <a:ext uri="{FF2B5EF4-FFF2-40B4-BE49-F238E27FC236}">
                  <a16:creationId xmlns:a16="http://schemas.microsoft.com/office/drawing/2014/main" id="{67B558C0-1F1B-4437-BF86-FF90FE57CE8B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2180215" y="1369701"/>
              <a:ext cx="6140943" cy="431517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" name="Google Shape;167;p6">
              <a:extLst>
                <a:ext uri="{FF2B5EF4-FFF2-40B4-BE49-F238E27FC236}">
                  <a16:creationId xmlns:a16="http://schemas.microsoft.com/office/drawing/2014/main" id="{D0943C8A-E15A-4E7C-AEFC-2FB3DC46DFF1}"/>
                </a:ext>
              </a:extLst>
            </p:cNvPr>
            <p:cNvSpPr txBox="1"/>
            <p:nvPr/>
          </p:nvSpPr>
          <p:spPr>
            <a:xfrm>
              <a:off x="8321158" y="1539628"/>
              <a:ext cx="336284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n-US" sz="24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Click on “Slide Show”</a:t>
              </a:r>
              <a:endPara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68;p6">
              <a:extLst>
                <a:ext uri="{FF2B5EF4-FFF2-40B4-BE49-F238E27FC236}">
                  <a16:creationId xmlns:a16="http://schemas.microsoft.com/office/drawing/2014/main" id="{56C11BFA-75FD-4128-AE9F-8A884D28E4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2286" y="1653981"/>
              <a:ext cx="6083265" cy="1158966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" name="Google Shape;169;p6">
              <a:extLst>
                <a:ext uri="{FF2B5EF4-FFF2-40B4-BE49-F238E27FC236}">
                  <a16:creationId xmlns:a16="http://schemas.microsoft.com/office/drawing/2014/main" id="{6E15F9BB-6EA4-49A9-8927-343F56F171DC}"/>
                </a:ext>
              </a:extLst>
            </p:cNvPr>
            <p:cNvSpPr txBox="1"/>
            <p:nvPr/>
          </p:nvSpPr>
          <p:spPr>
            <a:xfrm>
              <a:off x="8405550" y="2484851"/>
              <a:ext cx="3490738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Click on “Record Slide Show”</a:t>
              </a:r>
              <a:endPara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" name="Google Shape;170;p6">
              <a:extLst>
                <a:ext uri="{FF2B5EF4-FFF2-40B4-BE49-F238E27FC236}">
                  <a16:creationId xmlns:a16="http://schemas.microsoft.com/office/drawing/2014/main" id="{D218FEAD-7CE1-458E-979F-A69A3A0AAC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5086" y="2085498"/>
              <a:ext cx="5270465" cy="1800199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" name="Google Shape;171;p6">
              <a:extLst>
                <a:ext uri="{FF2B5EF4-FFF2-40B4-BE49-F238E27FC236}">
                  <a16:creationId xmlns:a16="http://schemas.microsoft.com/office/drawing/2014/main" id="{AB2D6C6B-B3D0-4CD2-A345-392653D1B08B}"/>
                </a:ext>
              </a:extLst>
            </p:cNvPr>
            <p:cNvSpPr txBox="1"/>
            <p:nvPr/>
          </p:nvSpPr>
          <p:spPr>
            <a:xfrm>
              <a:off x="8405550" y="3577541"/>
              <a:ext cx="3659522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US" sz="2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Click on “Record from Beginning”</a:t>
              </a:r>
              <a:endPara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29;p2">
            <a:extLst>
              <a:ext uri="{FF2B5EF4-FFF2-40B4-BE49-F238E27FC236}">
                <a16:creationId xmlns:a16="http://schemas.microsoft.com/office/drawing/2014/main" id="{6E2BE8F7-3F55-44C7-8429-D65372DCEA37}"/>
              </a:ext>
            </a:extLst>
          </p:cNvPr>
          <p:cNvSpPr txBox="1">
            <a:spLocks/>
          </p:cNvSpPr>
          <p:nvPr/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PAPER ID, SPEAKER NAME, SHORT PAPER TITLE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842E8C-713A-4FF2-8576-5B554CEFD5E3}"/>
              </a:ext>
            </a:extLst>
          </p:cNvPr>
          <p:cNvSpPr txBox="1">
            <a:spLocks/>
          </p:cNvSpPr>
          <p:nvPr/>
        </p:nvSpPr>
        <p:spPr>
          <a:xfrm>
            <a:off x="3591150" y="656681"/>
            <a:ext cx="8976586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Recording Narration in MS PowerPoint 365</a:t>
            </a:r>
            <a:r>
              <a:rPr lang="en-US" sz="1100" b="1" dirty="0"/>
              <a:t> </a:t>
            </a:r>
            <a:r>
              <a:rPr lang="en-US" sz="1100" b="1" dirty="0" err="1"/>
              <a:t>ctd</a:t>
            </a:r>
            <a:r>
              <a:rPr lang="en-US" sz="11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603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01F4C34-0DEE-4EB6-B807-0DC25A432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86" y="1536841"/>
            <a:ext cx="8458183" cy="47170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C82EE9-53C7-4DF4-8855-051C48476C9A}"/>
              </a:ext>
            </a:extLst>
          </p:cNvPr>
          <p:cNvSpPr txBox="1">
            <a:spLocks/>
          </p:cNvSpPr>
          <p:nvPr/>
        </p:nvSpPr>
        <p:spPr>
          <a:xfrm>
            <a:off x="3955638" y="743621"/>
            <a:ext cx="8976586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Recording Narration in MS PowerPoint 365</a:t>
            </a:r>
            <a:r>
              <a:rPr lang="en-US" sz="1100" b="1" dirty="0"/>
              <a:t> </a:t>
            </a:r>
            <a:r>
              <a:rPr lang="en-US" sz="1100" b="1" dirty="0" err="1"/>
              <a:t>ctd</a:t>
            </a:r>
            <a:r>
              <a:rPr lang="en-US" sz="1100" b="1" dirty="0"/>
              <a:t>.</a:t>
            </a:r>
            <a:endParaRPr lang="en-US" sz="3200" b="1" dirty="0"/>
          </a:p>
        </p:txBody>
      </p:sp>
      <p:sp>
        <p:nvSpPr>
          <p:cNvPr id="16" name="Google Shape;185;p7">
            <a:extLst>
              <a:ext uri="{FF2B5EF4-FFF2-40B4-BE49-F238E27FC236}">
                <a16:creationId xmlns:a16="http://schemas.microsoft.com/office/drawing/2014/main" id="{222A704E-93BE-4230-AC01-F3F90EE2CCF4}"/>
              </a:ext>
            </a:extLst>
          </p:cNvPr>
          <p:cNvSpPr txBox="1"/>
          <p:nvPr/>
        </p:nvSpPr>
        <p:spPr>
          <a:xfrm>
            <a:off x="10600281" y="2513486"/>
            <a:ext cx="1993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Your Video MUST be visible here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1CA942-8F0A-45D4-BC2F-8C94BAF6914E}"/>
              </a:ext>
            </a:extLst>
          </p:cNvPr>
          <p:cNvGrpSpPr/>
          <p:nvPr/>
        </p:nvGrpSpPr>
        <p:grpSpPr>
          <a:xfrm>
            <a:off x="582631" y="1728495"/>
            <a:ext cx="10126360" cy="4522530"/>
            <a:chOff x="205264" y="1757523"/>
            <a:chExt cx="10126360" cy="4522530"/>
          </a:xfrm>
        </p:grpSpPr>
        <p:pic>
          <p:nvPicPr>
            <p:cNvPr id="18" name="Graphic 13" descr="Call center">
              <a:extLst>
                <a:ext uri="{FF2B5EF4-FFF2-40B4-BE49-F238E27FC236}">
                  <a16:creationId xmlns:a16="http://schemas.microsoft.com/office/drawing/2014/main" id="{6A69070A-B527-42E9-8889-E75F5A1E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61972" y="5339411"/>
              <a:ext cx="940642" cy="940642"/>
            </a:xfrm>
            <a:prstGeom prst="rect">
              <a:avLst/>
            </a:prstGeom>
          </p:spPr>
        </p:pic>
        <p:cxnSp>
          <p:nvCxnSpPr>
            <p:cNvPr id="19" name="Google Shape;182;p7">
              <a:extLst>
                <a:ext uri="{FF2B5EF4-FFF2-40B4-BE49-F238E27FC236}">
                  <a16:creationId xmlns:a16="http://schemas.microsoft.com/office/drawing/2014/main" id="{2842925A-236A-452E-9811-7BB37B2BA8B3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8975166" y="4499811"/>
              <a:ext cx="1217826" cy="1276931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046A26-8C13-40C2-AAD6-0C6182CAD107}"/>
                </a:ext>
              </a:extLst>
            </p:cNvPr>
            <p:cNvSpPr/>
            <p:nvPr/>
          </p:nvSpPr>
          <p:spPr>
            <a:xfrm>
              <a:off x="8449387" y="5776742"/>
              <a:ext cx="1051558" cy="3922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Google Shape;182;p7">
              <a:extLst>
                <a:ext uri="{FF2B5EF4-FFF2-40B4-BE49-F238E27FC236}">
                  <a16:creationId xmlns:a16="http://schemas.microsoft.com/office/drawing/2014/main" id="{945ED747-98B0-4A6E-923B-DA5639C70F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4115" y="3167418"/>
              <a:ext cx="2087509" cy="2313227"/>
            </a:xfrm>
            <a:prstGeom prst="straightConnector1">
              <a:avLst/>
            </a:prstGeom>
            <a:noFill/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" name="Google Shape;186;p7">
              <a:extLst>
                <a:ext uri="{FF2B5EF4-FFF2-40B4-BE49-F238E27FC236}">
                  <a16:creationId xmlns:a16="http://schemas.microsoft.com/office/drawing/2014/main" id="{F22C309C-1FAC-4B9D-AAAA-F52C69ED91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5555" y="1757523"/>
              <a:ext cx="829595" cy="349106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3" name="Google Shape;188;p7">
              <a:extLst>
                <a:ext uri="{FF2B5EF4-FFF2-40B4-BE49-F238E27FC236}">
                  <a16:creationId xmlns:a16="http://schemas.microsoft.com/office/drawing/2014/main" id="{0096E9AB-CB98-445C-B8B2-1E4AE51A1886}"/>
                </a:ext>
              </a:extLst>
            </p:cNvPr>
            <p:cNvSpPr txBox="1"/>
            <p:nvPr/>
          </p:nvSpPr>
          <p:spPr>
            <a:xfrm>
              <a:off x="205264" y="1782464"/>
              <a:ext cx="1700627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Start recording by clicking the Red Circle</a:t>
              </a:r>
              <a:endParaRPr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187;p7">
              <a:extLst>
                <a:ext uri="{FF2B5EF4-FFF2-40B4-BE49-F238E27FC236}">
                  <a16:creationId xmlns:a16="http://schemas.microsoft.com/office/drawing/2014/main" id="{888E76F2-1755-4962-9D8F-088B1B6A65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4655" y="1927069"/>
              <a:ext cx="915626" cy="1410236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5" name="Google Shape;189;p7">
              <a:extLst>
                <a:ext uri="{FF2B5EF4-FFF2-40B4-BE49-F238E27FC236}">
                  <a16:creationId xmlns:a16="http://schemas.microsoft.com/office/drawing/2014/main" id="{698D6B02-0CFA-4EE9-8633-5F0C2AE96EC7}"/>
                </a:ext>
              </a:extLst>
            </p:cNvPr>
            <p:cNvSpPr txBox="1"/>
            <p:nvPr/>
          </p:nvSpPr>
          <p:spPr>
            <a:xfrm>
              <a:off x="205264" y="3188845"/>
              <a:ext cx="1471298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Stop and Resume as needed</a:t>
              </a:r>
              <a:endParaRPr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83;p7">
              <a:extLst>
                <a:ext uri="{FF2B5EF4-FFF2-40B4-BE49-F238E27FC236}">
                  <a16:creationId xmlns:a16="http://schemas.microsoft.com/office/drawing/2014/main" id="{7BF14C25-8152-474F-B3B7-8D9D3F317D56}"/>
                </a:ext>
              </a:extLst>
            </p:cNvPr>
            <p:cNvSpPr txBox="1"/>
            <p:nvPr/>
          </p:nvSpPr>
          <p:spPr>
            <a:xfrm>
              <a:off x="296769" y="4553016"/>
              <a:ext cx="1517615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Use Pointers (if needed)</a:t>
              </a:r>
              <a:endParaRPr dirty="0"/>
            </a:p>
          </p:txBody>
        </p:sp>
        <p:cxnSp>
          <p:nvCxnSpPr>
            <p:cNvPr id="27" name="Google Shape;184;p7">
              <a:extLst>
                <a:ext uri="{FF2B5EF4-FFF2-40B4-BE49-F238E27FC236}">
                  <a16:creationId xmlns:a16="http://schemas.microsoft.com/office/drawing/2014/main" id="{0E262268-E750-4FFE-80B7-48FF17B3C431}"/>
                </a:ext>
              </a:extLst>
            </p:cNvPr>
            <p:cNvCxnSpPr>
              <a:cxnSpLocks/>
            </p:cNvCxnSpPr>
            <p:nvPr/>
          </p:nvCxnSpPr>
          <p:spPr>
            <a:xfrm>
              <a:off x="1720352" y="5138276"/>
              <a:ext cx="2808105" cy="767858"/>
            </a:xfrm>
            <a:prstGeom prst="straightConnector1">
              <a:avLst/>
            </a:prstGeom>
            <a:noFill/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8" name="Google Shape;181;p7">
            <a:extLst>
              <a:ext uri="{FF2B5EF4-FFF2-40B4-BE49-F238E27FC236}">
                <a16:creationId xmlns:a16="http://schemas.microsoft.com/office/drawing/2014/main" id="{55A17D37-AD71-4491-9BBA-89F0B6D4778F}"/>
              </a:ext>
            </a:extLst>
          </p:cNvPr>
          <p:cNvSpPr txBox="1"/>
          <p:nvPr/>
        </p:nvSpPr>
        <p:spPr>
          <a:xfrm>
            <a:off x="10628369" y="4113920"/>
            <a:ext cx="21833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your Microphone and Camera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29;p2">
            <a:extLst>
              <a:ext uri="{FF2B5EF4-FFF2-40B4-BE49-F238E27FC236}">
                <a16:creationId xmlns:a16="http://schemas.microsoft.com/office/drawing/2014/main" id="{FF6EFCC4-9878-49DA-9827-616021BC7EF8}"/>
              </a:ext>
            </a:extLst>
          </p:cNvPr>
          <p:cNvSpPr txBox="1">
            <a:spLocks/>
          </p:cNvSpPr>
          <p:nvPr/>
        </p:nvSpPr>
        <p:spPr>
          <a:xfrm>
            <a:off x="3157458" y="646384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PAPER ID, SPEAKER NAME, SHORT PAPER TITLE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6CD03-7C45-42C5-B2F8-79B0F6AC0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66" b="19630"/>
          <a:stretch/>
        </p:blipFill>
        <p:spPr>
          <a:xfrm>
            <a:off x="2175355" y="1538778"/>
            <a:ext cx="9066983" cy="45749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C82EE9-53C7-4DF4-8855-051C48476C9A}"/>
              </a:ext>
            </a:extLst>
          </p:cNvPr>
          <p:cNvSpPr txBox="1">
            <a:spLocks/>
          </p:cNvSpPr>
          <p:nvPr/>
        </p:nvSpPr>
        <p:spPr>
          <a:xfrm>
            <a:off x="2730926" y="711155"/>
            <a:ext cx="10229344" cy="769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Recording Narration in MS PowerPoint 365</a:t>
            </a:r>
            <a:r>
              <a:rPr lang="en-US" sz="1050" b="1" dirty="0"/>
              <a:t> </a:t>
            </a:r>
            <a:r>
              <a:rPr lang="en-US" sz="1050" b="1" dirty="0" err="1"/>
              <a:t>ctd</a:t>
            </a:r>
            <a:r>
              <a:rPr lang="en-US" sz="1050" b="1" dirty="0"/>
              <a:t>.</a:t>
            </a:r>
            <a:endParaRPr lang="en-US" sz="3200" b="1" dirty="0"/>
          </a:p>
        </p:txBody>
      </p:sp>
      <p:sp>
        <p:nvSpPr>
          <p:cNvPr id="29" name="Google Shape;203;p8">
            <a:extLst>
              <a:ext uri="{FF2B5EF4-FFF2-40B4-BE49-F238E27FC236}">
                <a16:creationId xmlns:a16="http://schemas.microsoft.com/office/drawing/2014/main" id="{49F71DD4-46BE-401A-8035-FEE9C70CA806}"/>
              </a:ext>
            </a:extLst>
          </p:cNvPr>
          <p:cNvSpPr txBox="1"/>
          <p:nvPr/>
        </p:nvSpPr>
        <p:spPr>
          <a:xfrm>
            <a:off x="676402" y="3342608"/>
            <a:ext cx="18453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on “Export”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04;p8">
            <a:extLst>
              <a:ext uri="{FF2B5EF4-FFF2-40B4-BE49-F238E27FC236}">
                <a16:creationId xmlns:a16="http://schemas.microsoft.com/office/drawing/2014/main" id="{10EC54EA-A4FF-4231-9927-BD86022E5C6B}"/>
              </a:ext>
            </a:extLst>
          </p:cNvPr>
          <p:cNvSpPr txBox="1"/>
          <p:nvPr/>
        </p:nvSpPr>
        <p:spPr>
          <a:xfrm>
            <a:off x="676403" y="1685695"/>
            <a:ext cx="184536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on “Create a Video”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208;p8">
            <a:extLst>
              <a:ext uri="{FF2B5EF4-FFF2-40B4-BE49-F238E27FC236}">
                <a16:creationId xmlns:a16="http://schemas.microsoft.com/office/drawing/2014/main" id="{4AE7ECAE-8EB0-46AC-B9A8-363CBD61807E}"/>
              </a:ext>
            </a:extLst>
          </p:cNvPr>
          <p:cNvCxnSpPr>
            <a:cxnSpLocks/>
          </p:cNvCxnSpPr>
          <p:nvPr/>
        </p:nvCxnSpPr>
        <p:spPr>
          <a:xfrm>
            <a:off x="1472172" y="4044587"/>
            <a:ext cx="893405" cy="34797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209;p8">
            <a:extLst>
              <a:ext uri="{FF2B5EF4-FFF2-40B4-BE49-F238E27FC236}">
                <a16:creationId xmlns:a16="http://schemas.microsoft.com/office/drawing/2014/main" id="{6E558134-5C9D-4515-91C7-EF332BB980F2}"/>
              </a:ext>
            </a:extLst>
          </p:cNvPr>
          <p:cNvCxnSpPr>
            <a:cxnSpLocks/>
          </p:cNvCxnSpPr>
          <p:nvPr/>
        </p:nvCxnSpPr>
        <p:spPr>
          <a:xfrm>
            <a:off x="1834584" y="2265680"/>
            <a:ext cx="1801405" cy="4971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Google Shape;205;p8">
            <a:extLst>
              <a:ext uri="{FF2B5EF4-FFF2-40B4-BE49-F238E27FC236}">
                <a16:creationId xmlns:a16="http://schemas.microsoft.com/office/drawing/2014/main" id="{755B59CA-8161-4204-8869-315088A0DA23}"/>
              </a:ext>
            </a:extLst>
          </p:cNvPr>
          <p:cNvSpPr txBox="1"/>
          <p:nvPr/>
        </p:nvSpPr>
        <p:spPr>
          <a:xfrm>
            <a:off x="10071139" y="1484063"/>
            <a:ext cx="161757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Select “Full HD (1080P)”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7;p8">
            <a:extLst>
              <a:ext uri="{FF2B5EF4-FFF2-40B4-BE49-F238E27FC236}">
                <a16:creationId xmlns:a16="http://schemas.microsoft.com/office/drawing/2014/main" id="{9F8AD29E-3946-450C-AFC2-A833006A7D90}"/>
              </a:ext>
            </a:extLst>
          </p:cNvPr>
          <p:cNvSpPr txBox="1"/>
          <p:nvPr/>
        </p:nvSpPr>
        <p:spPr>
          <a:xfrm>
            <a:off x="9393217" y="4392559"/>
            <a:ext cx="218989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on “Create Video”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And save as file name “Paper </a:t>
            </a:r>
            <a:r>
              <a:rPr lang="en-US" sz="16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ID_Video</a:t>
            </a:r>
            <a:r>
              <a:rPr lang="en-US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Presentation” type “Mpeg-4 Video”</a:t>
            </a:r>
            <a:endParaRPr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" name="Google Shape;210;p8">
            <a:extLst>
              <a:ext uri="{FF2B5EF4-FFF2-40B4-BE49-F238E27FC236}">
                <a16:creationId xmlns:a16="http://schemas.microsoft.com/office/drawing/2014/main" id="{2718235A-C3A7-4C91-B247-3586D68EE766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6937826" y="2022652"/>
            <a:ext cx="3133313" cy="1319956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212;p8">
            <a:extLst>
              <a:ext uri="{FF2B5EF4-FFF2-40B4-BE49-F238E27FC236}">
                <a16:creationId xmlns:a16="http://schemas.microsoft.com/office/drawing/2014/main" id="{C16E54A3-6C81-4346-BEF9-26D10127665D}"/>
              </a:ext>
            </a:extLst>
          </p:cNvPr>
          <p:cNvCxnSpPr>
            <a:cxnSpLocks/>
          </p:cNvCxnSpPr>
          <p:nvPr/>
        </p:nvCxnSpPr>
        <p:spPr>
          <a:xfrm flipH="1" flipV="1">
            <a:off x="6764917" y="4448677"/>
            <a:ext cx="2683872" cy="92666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129;p2">
            <a:extLst>
              <a:ext uri="{FF2B5EF4-FFF2-40B4-BE49-F238E27FC236}">
                <a16:creationId xmlns:a16="http://schemas.microsoft.com/office/drawing/2014/main" id="{532A15D1-778F-4E94-8A3E-44EF76A91642}"/>
              </a:ext>
            </a:extLst>
          </p:cNvPr>
          <p:cNvSpPr txBox="1">
            <a:spLocks/>
          </p:cNvSpPr>
          <p:nvPr/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PAPER ID, SPEAKER NAME, SHORT PAPER TITLE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2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C82EE9-53C7-4DF4-8855-051C48476C9A}"/>
              </a:ext>
            </a:extLst>
          </p:cNvPr>
          <p:cNvSpPr txBox="1">
            <a:spLocks/>
          </p:cNvSpPr>
          <p:nvPr/>
        </p:nvSpPr>
        <p:spPr>
          <a:xfrm>
            <a:off x="3005138" y="1293471"/>
            <a:ext cx="8976586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Recording Narration in MS PowerPoint 365</a:t>
            </a:r>
            <a:r>
              <a:rPr lang="en-US" sz="2000" b="1" dirty="0"/>
              <a:t> </a:t>
            </a:r>
            <a:r>
              <a:rPr lang="en-US" sz="2000" b="1" dirty="0" err="1"/>
              <a:t>ctd</a:t>
            </a:r>
            <a:r>
              <a:rPr lang="en-US" sz="2000" b="1" dirty="0"/>
              <a:t>.</a:t>
            </a:r>
            <a:endParaRPr lang="en-US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F98C2F-18CE-401B-9DAD-EB77D7DBE84B}"/>
              </a:ext>
            </a:extLst>
          </p:cNvPr>
          <p:cNvSpPr txBox="1">
            <a:spLocks/>
          </p:cNvSpPr>
          <p:nvPr/>
        </p:nvSpPr>
        <p:spPr>
          <a:xfrm>
            <a:off x="838200" y="2499360"/>
            <a:ext cx="10515600" cy="510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7800" algn="l">
              <a:spcBef>
                <a:spcPts val="0"/>
              </a:spcBef>
              <a:buSzPts val="2800"/>
              <a:buFont typeface="Arial" panose="020B0604020202020204" pitchFamily="34" charset="0"/>
              <a:buChar char=" "/>
            </a:pPr>
            <a:r>
              <a:rPr lang="en-US" dirty="0">
                <a:solidFill>
                  <a:schemeClr val="dk1"/>
                </a:solidFill>
              </a:rPr>
              <a:t>The authors may check the following online tutorials:</a:t>
            </a:r>
            <a:endParaRPr lang="en-US" dirty="0"/>
          </a:p>
          <a:p>
            <a:pPr marL="569913" lvl="8" indent="-166687" algn="l">
              <a:spcBef>
                <a:spcPts val="400"/>
              </a:spcBef>
              <a:buSzPts val="2800"/>
            </a:pPr>
            <a:endParaRPr lang="en-US" sz="2800" u="sng" dirty="0">
              <a:solidFill>
                <a:schemeClr val="hlink"/>
              </a:solidFill>
              <a:hlinkClick r:id="rId2"/>
            </a:endParaRPr>
          </a:p>
          <a:p>
            <a:pPr marL="569913" lvl="8" indent="-344488" algn="l">
              <a:spcBef>
                <a:spcPts val="600"/>
              </a:spcBef>
              <a:buSzPts val="2800"/>
              <a:buFont typeface="Courier New"/>
              <a:buChar char="o"/>
            </a:pPr>
            <a:r>
              <a:rPr lang="en-US" sz="2800" u="sng" dirty="0">
                <a:solidFill>
                  <a:schemeClr val="hlink"/>
                </a:solidFill>
                <a:hlinkClick r:id="rId2"/>
              </a:rPr>
              <a:t>https://www.youtube.com/watch?v=yA7NTQ-dp1c&amp;pbjreload=10</a:t>
            </a:r>
            <a:endParaRPr lang="en-US" sz="2800" dirty="0"/>
          </a:p>
          <a:p>
            <a:pPr marL="569913" lvl="8" indent="-344488" algn="l">
              <a:spcBef>
                <a:spcPts val="600"/>
              </a:spcBef>
              <a:buSzPts val="2800"/>
              <a:buFont typeface="Courier New"/>
              <a:buChar char="o"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https://support.office.com/en-us/article/record-a-slide-show-with-narration-and-slide-timings-0b9502c6-5f6c-40ae-b1e7-e47d8741161c</a:t>
            </a:r>
            <a:endParaRPr lang="en-US" sz="2800" dirty="0"/>
          </a:p>
          <a:p>
            <a:pPr marL="225425" lvl="8" algn="l">
              <a:spcBef>
                <a:spcPts val="600"/>
              </a:spcBef>
              <a:buSzPts val="2800"/>
            </a:pPr>
            <a:endParaRPr lang="en-US" sz="2800" dirty="0"/>
          </a:p>
          <a:p>
            <a:pPr marL="569913" lvl="8" indent="-166687" algn="l">
              <a:spcBef>
                <a:spcPts val="600"/>
              </a:spcBef>
              <a:buSzPts val="2800"/>
            </a:pPr>
            <a:endParaRPr lang="en-US" sz="2800" dirty="0"/>
          </a:p>
          <a:p>
            <a:pPr algn="l">
              <a:spcBef>
                <a:spcPts val="1600"/>
              </a:spcBef>
              <a:buSzPts val="2800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Google Shape;129;p2">
            <a:extLst>
              <a:ext uri="{FF2B5EF4-FFF2-40B4-BE49-F238E27FC236}">
                <a16:creationId xmlns:a16="http://schemas.microsoft.com/office/drawing/2014/main" id="{49B4AA8E-1AA6-46E0-B644-65536C5C8C92}"/>
              </a:ext>
            </a:extLst>
          </p:cNvPr>
          <p:cNvSpPr txBox="1">
            <a:spLocks/>
          </p:cNvSpPr>
          <p:nvPr/>
        </p:nvSpPr>
        <p:spPr>
          <a:xfrm>
            <a:off x="2780091" y="649287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PAPER ID, SPEAKER NAME, SHORT PAPER TITLE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740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 Trisman Hadi</dc:creator>
  <cp:lastModifiedBy>LP3M</cp:lastModifiedBy>
  <cp:revision>36</cp:revision>
  <dcterms:created xsi:type="dcterms:W3CDTF">2020-09-28T03:52:23Z</dcterms:created>
  <dcterms:modified xsi:type="dcterms:W3CDTF">2023-10-19T08:25:28Z</dcterms:modified>
</cp:coreProperties>
</file>